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1"/>
    <p:sldMasterId id="2147483668" r:id="rId2"/>
  </p:sldMasterIdLst>
  <p:sldIdLst>
    <p:sldId id="296" r:id="rId3"/>
    <p:sldId id="297" r:id="rId4"/>
    <p:sldId id="298" r:id="rId5"/>
    <p:sldId id="299" r:id="rId6"/>
    <p:sldId id="301" r:id="rId7"/>
    <p:sldId id="302" r:id="rId8"/>
    <p:sldId id="303" r:id="rId9"/>
    <p:sldId id="300" r:id="rId10"/>
    <p:sldId id="304" r:id="rId11"/>
    <p:sldId id="290" r:id="rId12"/>
    <p:sldId id="292" r:id="rId13"/>
    <p:sldId id="306" r:id="rId14"/>
    <p:sldId id="307" r:id="rId15"/>
    <p:sldId id="259" r:id="rId16"/>
    <p:sldId id="260" r:id="rId17"/>
    <p:sldId id="293" r:id="rId18"/>
    <p:sldId id="291" r:id="rId19"/>
    <p:sldId id="275" r:id="rId20"/>
    <p:sldId id="278" r:id="rId21"/>
    <p:sldId id="277" r:id="rId22"/>
    <p:sldId id="279" r:id="rId23"/>
    <p:sldId id="280" r:id="rId24"/>
    <p:sldId id="284" r:id="rId25"/>
    <p:sldId id="287" r:id="rId26"/>
    <p:sldId id="272" r:id="rId27"/>
    <p:sldId id="273" r:id="rId28"/>
    <p:sldId id="289" r:id="rId29"/>
    <p:sldId id="269" r:id="rId30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444" y="-63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7CA3-BCF8-4BEC-A76F-135FD79A58C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353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EAB2A-0BE1-4766-A4AB-5A55DDBF25F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400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132C0-A42B-4BC6-95CC-D4C245866FA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259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87400" y="5308600"/>
            <a:ext cx="5638800" cy="1890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78600" y="5308600"/>
            <a:ext cx="5638800" cy="1890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C3619-A3A8-4673-901E-3EC5931706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98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70E59-F0AD-4579-A47F-DBFB402DC1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3673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CA2BA-C882-4F28-8567-B1650307379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553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4B5A-BEAD-4209-9092-F698E2434A9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614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D1D86-1AD4-486A-B165-6D5140F592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67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>
              <a:sym typeface="Hoefler Text" charset="0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F0E25-3B9A-418B-9728-CE27C43EBAC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6601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5C47F-6CD7-4EB6-B94C-4431F66170C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64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359900" y="1509713"/>
            <a:ext cx="2857500" cy="56896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787400" y="1509713"/>
            <a:ext cx="8420100" cy="56896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98934-B0AC-44F2-A24F-AA392E9EDB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965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92129-D5FA-45A5-9256-D7162A1D7F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948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B715C-EA3C-4FDC-AA7A-8D18C3AB34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117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776E1-FE8E-4440-A72D-5AB2AC44140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8941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41363" y="3436938"/>
            <a:ext cx="5638800" cy="5203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32563" y="3436938"/>
            <a:ext cx="5638800" cy="5203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AA64C-86F6-4DD0-8863-980F65ED533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8455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E38C-1640-4B85-BE98-A81F20F9C89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6507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380DB-405B-4D32-89C8-F256FF29911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6247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9BFCD-C3F3-4DD6-B624-42313FAA330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4008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71276-7E0B-4908-B90A-C68885CF8FD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099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>
              <a:sym typeface="Hoefler Text" charset="0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C0583-93C0-47FE-B39A-E999776AA38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9094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DD8DA-AF3E-4AFC-BC01-48A46DD563D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195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328150" y="180975"/>
            <a:ext cx="2862263" cy="845978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741363" y="180975"/>
            <a:ext cx="8434387" cy="845978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2A2C9-07E0-4EFC-9536-2DA423EDCB4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174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1509713"/>
            <a:ext cx="11430000" cy="381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77" tIns="50777" rIns="50763" bIns="5077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>
                <a:sym typeface="Baskerville" charset="0"/>
              </a:rPr>
              <a:t>Klik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om</a:t>
            </a:r>
            <a:r>
              <a:rPr lang="en-US" dirty="0" smtClean="0">
                <a:sym typeface="Baskerville" charset="0"/>
              </a:rPr>
              <a:t> het </a:t>
            </a:r>
            <a:r>
              <a:rPr lang="en-US" dirty="0" err="1" smtClean="0">
                <a:sym typeface="Baskerville" charset="0"/>
              </a:rPr>
              <a:t>opmaakprofiel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te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bewerken</a:t>
            </a:r>
            <a:endParaRPr lang="en-US" dirty="0" smtClean="0">
              <a:sym typeface="Baskerville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5308600"/>
            <a:ext cx="114300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77" tIns="50777" rIns="50763" bIns="50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>
                <a:sym typeface="Hoefler Text" charset="0"/>
              </a:rPr>
              <a:t>Klik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om</a:t>
            </a:r>
            <a:r>
              <a:rPr lang="en-US" dirty="0" smtClean="0">
                <a:sym typeface="Hoefler Text" charset="0"/>
              </a:rPr>
              <a:t> de </a:t>
            </a:r>
            <a:r>
              <a:rPr lang="en-US" dirty="0" err="1" smtClean="0">
                <a:sym typeface="Hoefler Text" charset="0"/>
              </a:rPr>
              <a:t>opmaakprofielen</a:t>
            </a:r>
            <a:r>
              <a:rPr lang="en-US" dirty="0" smtClean="0">
                <a:sym typeface="Hoefler Text" charset="0"/>
              </a:rPr>
              <a:t> van de </a:t>
            </a:r>
            <a:r>
              <a:rPr lang="en-US" dirty="0" err="1" smtClean="0">
                <a:sym typeface="Hoefler Text" charset="0"/>
              </a:rPr>
              <a:t>modeltekst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te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bewerken</a:t>
            </a:r>
            <a:endParaRPr lang="en-US" dirty="0" smtClean="0">
              <a:sym typeface="Hoefler Text" charset="0"/>
            </a:endParaRPr>
          </a:p>
          <a:p>
            <a:pPr lvl="1"/>
            <a:r>
              <a:rPr lang="en-US" dirty="0" err="1" smtClean="0">
                <a:sym typeface="Hoefler Text" charset="0"/>
              </a:rPr>
              <a:t>Tweede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2"/>
            <a:r>
              <a:rPr lang="en-US" dirty="0" err="1" smtClean="0">
                <a:sym typeface="Hoefler Text" charset="0"/>
              </a:rPr>
              <a:t>Derde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3"/>
            <a:r>
              <a:rPr lang="en-US" dirty="0" err="1" smtClean="0">
                <a:sym typeface="Hoefler Text" charset="0"/>
              </a:rPr>
              <a:t>Vierde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4"/>
            <a:r>
              <a:rPr lang="en-US" dirty="0" err="1" smtClean="0">
                <a:sym typeface="Hoefler Text" charset="0"/>
              </a:rPr>
              <a:t>Vijfde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</p:txBody>
      </p:sp>
      <p:sp>
        <p:nvSpPr>
          <p:cNvPr id="12800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08725" y="9129713"/>
            <a:ext cx="3714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01" tIns="45700" rIns="91401" bIns="457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100">
                <a:solidFill>
                  <a:srgbClr val="FFFFFF"/>
                </a:solidFill>
                <a:latin typeface="+mn-lt"/>
                <a:sym typeface="Hoefler Text" charset="0"/>
              </a:defRPr>
            </a:lvl1pPr>
            <a:lvl2pPr marL="455613">
              <a:defRPr sz="1200">
                <a:solidFill>
                  <a:schemeClr val="tx1"/>
                </a:solidFill>
                <a:latin typeface="+mn-lt"/>
              </a:defRPr>
            </a:lvl2pPr>
            <a:lvl3pPr>
              <a:defRPr sz="1200">
                <a:solidFill>
                  <a:schemeClr val="tx1"/>
                </a:solidFill>
                <a:latin typeface="+mn-lt"/>
              </a:defRPr>
            </a:lvl3pPr>
            <a:lvl4pPr marL="1370013"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EA246EBA-24DB-42C4-A921-61D44FF363D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029" name="Rectangle 5"/>
          <p:cNvSpPr>
            <a:spLocks/>
          </p:cNvSpPr>
          <p:nvPr/>
        </p:nvSpPr>
        <p:spPr bwMode="auto">
          <a:xfrm>
            <a:off x="620713" y="9126538"/>
            <a:ext cx="2352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sz="1400" dirty="0" smtClean="0">
                <a:latin typeface="Hoefler Text" charset="0"/>
                <a:sym typeface="Hoefler Text" charset="0"/>
              </a:rPr>
              <a:t>Rob Jansen Prague Patient</a:t>
            </a:r>
            <a:r>
              <a:rPr lang="en-US" sz="1400" baseline="0" dirty="0" smtClean="0">
                <a:latin typeface="Hoefler Text" charset="0"/>
                <a:sym typeface="Hoefler Text" charset="0"/>
              </a:rPr>
              <a:t> Safety April 11</a:t>
            </a:r>
            <a:r>
              <a:rPr lang="en-US" sz="1400" baseline="30000" dirty="0" smtClean="0">
                <a:latin typeface="Hoefler Text" charset="0"/>
                <a:sym typeface="Hoefler Text" charset="0"/>
              </a:rPr>
              <a:t>th</a:t>
            </a:r>
            <a:r>
              <a:rPr lang="en-US" sz="1400" baseline="0" dirty="0" smtClean="0">
                <a:latin typeface="Hoefler Text" charset="0"/>
                <a:sym typeface="Hoefler Text" charset="0"/>
              </a:rPr>
              <a:t> 2013</a:t>
            </a:r>
            <a:endParaRPr lang="en-US" sz="1400" dirty="0">
              <a:latin typeface="Hoefler Text" charset="0"/>
              <a:sym typeface="Hoefler Text" charset="0"/>
            </a:endParaRPr>
          </a:p>
        </p:txBody>
      </p:sp>
      <p:pic>
        <p:nvPicPr>
          <p:cNvPr id="10" name="Picture 2" descr="C:\Users\rjansen\AppData\Local\Temp\2\XPgrpwise\50522287skzl_aznpo10017377341137BA1\IMAGE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8" y="268287"/>
            <a:ext cx="2026345" cy="201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Baskervill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800">
          <a:solidFill>
            <a:srgbClr val="1F5B5A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ea typeface="+mn-ea"/>
          <a:cs typeface="+mn-cs"/>
          <a:sym typeface="Hoefler Text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500">
          <a:solidFill>
            <a:srgbClr val="4B4B4B"/>
          </a:solidFill>
          <a:latin typeface="+mn-lt"/>
          <a:sym typeface="Hoefler Text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52663" y="180975"/>
            <a:ext cx="9937750" cy="318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65" tIns="50765" rIns="50751" bIns="5076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>
                <a:sym typeface="Baskerville" charset="0"/>
              </a:rPr>
              <a:t>Klik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om</a:t>
            </a:r>
            <a:r>
              <a:rPr lang="en-US" dirty="0" smtClean="0">
                <a:sym typeface="Baskerville" charset="0"/>
              </a:rPr>
              <a:t> het </a:t>
            </a:r>
            <a:r>
              <a:rPr lang="en-US" dirty="0" err="1" smtClean="0">
                <a:sym typeface="Baskerville" charset="0"/>
              </a:rPr>
              <a:t>opmaakprofiel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te</a:t>
            </a:r>
            <a:r>
              <a:rPr lang="en-US" dirty="0" smtClean="0">
                <a:sym typeface="Baskerville" charset="0"/>
              </a:rPr>
              <a:t> </a:t>
            </a:r>
            <a:r>
              <a:rPr lang="en-US" dirty="0" err="1" smtClean="0">
                <a:sym typeface="Baskerville" charset="0"/>
              </a:rPr>
              <a:t>bewerken</a:t>
            </a:r>
            <a:endParaRPr lang="en-US" dirty="0" smtClean="0">
              <a:sym typeface="Baskerville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3436938"/>
            <a:ext cx="11430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65" tIns="50765" rIns="50751" bIns="50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>
                <a:sym typeface="Hoefler Text" charset="0"/>
              </a:rPr>
              <a:t>Klik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om</a:t>
            </a:r>
            <a:r>
              <a:rPr lang="en-US" dirty="0" smtClean="0">
                <a:sym typeface="Hoefler Text" charset="0"/>
              </a:rPr>
              <a:t> de </a:t>
            </a:r>
            <a:r>
              <a:rPr lang="en-US" dirty="0" err="1" smtClean="0">
                <a:sym typeface="Hoefler Text" charset="0"/>
              </a:rPr>
              <a:t>opmaakprofielen</a:t>
            </a:r>
            <a:r>
              <a:rPr lang="en-US" dirty="0" smtClean="0">
                <a:sym typeface="Hoefler Text" charset="0"/>
              </a:rPr>
              <a:t> van de </a:t>
            </a:r>
            <a:r>
              <a:rPr lang="en-US" dirty="0" err="1" smtClean="0">
                <a:sym typeface="Hoefler Text" charset="0"/>
              </a:rPr>
              <a:t>modeltekst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te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bewerken</a:t>
            </a:r>
            <a:endParaRPr lang="en-US" dirty="0" smtClean="0">
              <a:sym typeface="Hoefler Text" charset="0"/>
            </a:endParaRPr>
          </a:p>
          <a:p>
            <a:pPr lvl="1"/>
            <a:r>
              <a:rPr lang="en-US" dirty="0" err="1" smtClean="0">
                <a:sym typeface="Hoefler Text" charset="0"/>
              </a:rPr>
              <a:t>Tweede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2"/>
            <a:r>
              <a:rPr lang="en-US" dirty="0" err="1" smtClean="0">
                <a:sym typeface="Hoefler Text" charset="0"/>
              </a:rPr>
              <a:t>Derde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3"/>
            <a:r>
              <a:rPr lang="en-US" dirty="0" err="1" smtClean="0">
                <a:sym typeface="Hoefler Text" charset="0"/>
              </a:rPr>
              <a:t>Vierde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  <a:p>
            <a:pPr lvl="4"/>
            <a:r>
              <a:rPr lang="en-US" dirty="0" err="1" smtClean="0">
                <a:sym typeface="Hoefler Text" charset="0"/>
              </a:rPr>
              <a:t>Vijfde</a:t>
            </a:r>
            <a:r>
              <a:rPr lang="en-US" dirty="0" smtClean="0">
                <a:sym typeface="Hoefler Text" charset="0"/>
              </a:rPr>
              <a:t> </a:t>
            </a:r>
            <a:r>
              <a:rPr lang="en-US" dirty="0" err="1" smtClean="0">
                <a:sym typeface="Hoefler Text" charset="0"/>
              </a:rPr>
              <a:t>niveau</a:t>
            </a:r>
            <a:endParaRPr lang="en-US" dirty="0" smtClean="0">
              <a:sym typeface="Hoefler Text" charset="0"/>
            </a:endParaRPr>
          </a:p>
        </p:txBody>
      </p:sp>
      <p:sp>
        <p:nvSpPr>
          <p:cNvPr id="13005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08725" y="9129713"/>
            <a:ext cx="3714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383" tIns="45690" rIns="91383" bIns="4569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100">
                <a:solidFill>
                  <a:srgbClr val="4B4B4B"/>
                </a:solidFill>
                <a:latin typeface="+mn-lt"/>
                <a:sym typeface="Hoefler Text" charset="0"/>
              </a:defRPr>
            </a:lvl1pPr>
            <a:lvl2pPr marL="455613">
              <a:defRPr sz="1200">
                <a:solidFill>
                  <a:schemeClr val="tx1"/>
                </a:solidFill>
                <a:latin typeface="+mn-lt"/>
              </a:defRPr>
            </a:lvl2pPr>
            <a:lvl3pPr>
              <a:defRPr sz="1200">
                <a:solidFill>
                  <a:schemeClr val="tx1"/>
                </a:solidFill>
                <a:latin typeface="+mn-lt"/>
              </a:defRPr>
            </a:lvl3pPr>
            <a:lvl4pPr marL="1370013"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9FF1203B-811A-4AF6-B59D-DBC0AEC5F77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pic>
        <p:nvPicPr>
          <p:cNvPr id="8" name="Picture 2" descr="C:\Users\rjansen\AppData\Local\Temp\2\XPgrpwise\50522287skzl_aznpo10017377341137BA1\IMAGE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8" y="268287"/>
            <a:ext cx="2026345" cy="201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/>
          </p:cNvSpPr>
          <p:nvPr userDrawn="1"/>
        </p:nvSpPr>
        <p:spPr bwMode="auto">
          <a:xfrm>
            <a:off x="620713" y="9126538"/>
            <a:ext cx="2352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sz="1400" dirty="0" smtClean="0">
                <a:latin typeface="Hoefler Text" charset="0"/>
                <a:sym typeface="Hoefler Text" charset="0"/>
              </a:rPr>
              <a:t>Rob Jansen Prague Patient</a:t>
            </a:r>
            <a:r>
              <a:rPr lang="en-US" sz="1400" baseline="0" dirty="0" smtClean="0">
                <a:latin typeface="Hoefler Text" charset="0"/>
                <a:sym typeface="Hoefler Text" charset="0"/>
              </a:rPr>
              <a:t> Safety April 11</a:t>
            </a:r>
            <a:r>
              <a:rPr lang="en-US" sz="1400" baseline="30000" dirty="0" smtClean="0">
                <a:latin typeface="Hoefler Text" charset="0"/>
                <a:sym typeface="Hoefler Text" charset="0"/>
              </a:rPr>
              <a:t>th</a:t>
            </a:r>
            <a:r>
              <a:rPr lang="en-US" sz="1400" baseline="0" dirty="0" smtClean="0">
                <a:latin typeface="Hoefler Text" charset="0"/>
                <a:sym typeface="Hoefler Text" charset="0"/>
              </a:rPr>
              <a:t> 2013</a:t>
            </a:r>
            <a:endParaRPr lang="en-US" sz="1400" dirty="0">
              <a:latin typeface="Hoefler Text" charset="0"/>
              <a:sym typeface="Hoefler Text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Baskervill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800">
          <a:solidFill>
            <a:srgbClr val="626053"/>
          </a:solidFill>
          <a:effectLst>
            <a:outerShdw blurRad="38100" dist="38100" dir="2700000" algn="tl">
              <a:srgbClr val="000000"/>
            </a:outerShdw>
          </a:effectLst>
          <a:latin typeface="Baskerville" charset="0"/>
          <a:sym typeface="Baskerville" charset="0"/>
        </a:defRPr>
      </a:lvl9pPr>
    </p:titleStyle>
    <p:bodyStyle>
      <a:lvl1pPr marL="568325" indent="-568325" algn="l" rtl="0" eaLnBrk="0" fontAlgn="base" hangingPunct="0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ea typeface="+mn-ea"/>
          <a:cs typeface="+mn-cs"/>
          <a:sym typeface="Hoefler Text" charset="0"/>
        </a:defRPr>
      </a:lvl1pPr>
      <a:lvl2pPr marL="912813" indent="-574675" algn="l" rtl="0" eaLnBrk="0" fontAlgn="base" hangingPunct="0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-"/>
        <a:defRPr sz="3600">
          <a:solidFill>
            <a:srgbClr val="4B4B4B"/>
          </a:solidFill>
          <a:latin typeface="+mn-lt"/>
          <a:sym typeface="Hoefler Text" charset="0"/>
        </a:defRPr>
      </a:lvl2pPr>
      <a:lvl3pPr marL="1354138" indent="-568325" algn="l" rtl="0" eaLnBrk="0" fontAlgn="base" hangingPunct="0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3pPr>
      <a:lvl4pPr marL="1801813" indent="-571500" algn="l" rtl="0" eaLnBrk="0" fontAlgn="base" hangingPunct="0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4pPr>
      <a:lvl5pPr marL="2246313" indent="-571500" algn="l" rtl="0" eaLnBrk="0" fontAlgn="base" hangingPunct="0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5pPr>
      <a:lvl6pPr marL="2703513" indent="-571500" algn="l" rtl="0" fontAlgn="base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6pPr>
      <a:lvl7pPr marL="3160713" indent="-571500" algn="l" rtl="0" fontAlgn="base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7pPr>
      <a:lvl8pPr marL="3617913" indent="-571500" algn="l" rtl="0" fontAlgn="base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8pPr>
      <a:lvl9pPr marL="4075113" indent="-571500" algn="l" rtl="0" fontAlgn="base">
        <a:spcBef>
          <a:spcPts val="2788"/>
        </a:spcBef>
        <a:spcAft>
          <a:spcPct val="0"/>
        </a:spcAft>
        <a:buClr>
          <a:srgbClr val="4B4B4B"/>
        </a:buClr>
        <a:buSzPct val="125000"/>
        <a:buFont typeface="Hoefler Text" charset="0"/>
        <a:buChar char="•"/>
        <a:defRPr sz="3600">
          <a:solidFill>
            <a:srgbClr val="4B4B4B"/>
          </a:solidFill>
          <a:latin typeface="+mn-lt"/>
          <a:sym typeface="Hoefler Text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29992" y="1060376"/>
            <a:ext cx="9200083" cy="2090737"/>
          </a:xfrm>
        </p:spPr>
        <p:txBody>
          <a:bodyPr/>
          <a:lstStyle/>
          <a:p>
            <a:r>
              <a:rPr lang="nl-NL" dirty="0" err="1"/>
              <a:t>Patient</a:t>
            </a:r>
            <a:r>
              <a:rPr lang="nl-NL" dirty="0"/>
              <a:t> Safety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41960" y="4156720"/>
            <a:ext cx="9102725" cy="2492375"/>
          </a:xfrm>
        </p:spPr>
        <p:txBody>
          <a:bodyPr/>
          <a:lstStyle/>
          <a:p>
            <a:r>
              <a:rPr lang="nl-NL" dirty="0" err="1" smtClean="0"/>
              <a:t>Education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training </a:t>
            </a:r>
            <a:r>
              <a:rPr lang="nl-NL" dirty="0" err="1" smtClean="0"/>
              <a:t>to</a:t>
            </a:r>
            <a:r>
              <a:rPr lang="nl-NL" dirty="0" smtClean="0"/>
              <a:t> European Specialist in </a:t>
            </a:r>
            <a:r>
              <a:rPr lang="nl-NL" dirty="0" err="1" smtClean="0"/>
              <a:t>Laboratory</a:t>
            </a:r>
            <a:r>
              <a:rPr lang="nl-NL" dirty="0" smtClean="0"/>
              <a:t> </a:t>
            </a:r>
            <a:r>
              <a:rPr lang="nl-NL" dirty="0" err="1" smtClean="0"/>
              <a:t>Medicine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6F7CA3-BCF8-4BEC-A76F-135FD79A58C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0014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</a:t>
            </a:r>
            <a:r>
              <a:rPr lang="nl-NL" dirty="0" err="1" smtClean="0"/>
              <a:t>Patient</a:t>
            </a:r>
            <a:r>
              <a:rPr lang="nl-NL" dirty="0" smtClean="0"/>
              <a:t> </a:t>
            </a:r>
            <a:r>
              <a:rPr lang="nl-NL" dirty="0" err="1" smtClean="0"/>
              <a:t>safety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70% of </a:t>
            </a:r>
            <a:r>
              <a:rPr lang="nl-NL" dirty="0" err="1" smtClean="0"/>
              <a:t>medical</a:t>
            </a:r>
            <a:r>
              <a:rPr lang="nl-NL" dirty="0" smtClean="0"/>
              <a:t> </a:t>
            </a:r>
            <a:r>
              <a:rPr lang="nl-NL" dirty="0" err="1" smtClean="0"/>
              <a:t>decision</a:t>
            </a:r>
            <a:r>
              <a:rPr lang="nl-NL" dirty="0" smtClean="0"/>
              <a:t> </a:t>
            </a:r>
            <a:r>
              <a:rPr lang="nl-NL" dirty="0" err="1" smtClean="0"/>
              <a:t>based</a:t>
            </a:r>
            <a:r>
              <a:rPr lang="nl-NL" dirty="0" smtClean="0"/>
              <a:t> on </a:t>
            </a:r>
            <a:r>
              <a:rPr lang="nl-NL" dirty="0" err="1" smtClean="0"/>
              <a:t>laboratory</a:t>
            </a:r>
            <a:r>
              <a:rPr lang="nl-NL" dirty="0" smtClean="0"/>
              <a:t> </a:t>
            </a:r>
            <a:r>
              <a:rPr lang="nl-NL" dirty="0" err="1" smtClean="0"/>
              <a:t>medicine</a:t>
            </a:r>
            <a:endParaRPr lang="nl-NL" dirty="0" smtClean="0"/>
          </a:p>
          <a:p>
            <a:r>
              <a:rPr lang="nl-NL" dirty="0" smtClean="0"/>
              <a:t>Risk of wrong </a:t>
            </a:r>
            <a:r>
              <a:rPr lang="nl-NL" dirty="0" err="1" smtClean="0"/>
              <a:t>result</a:t>
            </a:r>
            <a:r>
              <a:rPr lang="nl-NL" dirty="0" smtClean="0"/>
              <a:t> or </a:t>
            </a:r>
            <a:r>
              <a:rPr lang="nl-NL" dirty="0" err="1" smtClean="0"/>
              <a:t>wrongly</a:t>
            </a:r>
            <a:r>
              <a:rPr lang="nl-NL" dirty="0" smtClean="0"/>
              <a:t> </a:t>
            </a:r>
            <a:r>
              <a:rPr lang="nl-NL" dirty="0" err="1" smtClean="0"/>
              <a:t>interpreted</a:t>
            </a:r>
            <a:r>
              <a:rPr lang="nl-NL" dirty="0" smtClean="0"/>
              <a:t> </a:t>
            </a:r>
            <a:r>
              <a:rPr lang="nl-NL" dirty="0" err="1" smtClean="0"/>
              <a:t>result</a:t>
            </a:r>
            <a:r>
              <a:rPr lang="nl-NL" dirty="0" smtClean="0"/>
              <a:t> leads </a:t>
            </a:r>
            <a:r>
              <a:rPr lang="nl-NL" dirty="0" err="1" smtClean="0"/>
              <a:t>to</a:t>
            </a:r>
            <a:r>
              <a:rPr lang="nl-NL" dirty="0" smtClean="0"/>
              <a:t> wrong treatment, </a:t>
            </a:r>
            <a:r>
              <a:rPr lang="nl-NL" dirty="0" err="1" smtClean="0"/>
              <a:t>possibly</a:t>
            </a:r>
            <a:r>
              <a:rPr lang="nl-NL" dirty="0" smtClean="0"/>
              <a:t> </a:t>
            </a:r>
            <a:r>
              <a:rPr lang="nl-NL" dirty="0" err="1" smtClean="0"/>
              <a:t>causing</a:t>
            </a:r>
            <a:r>
              <a:rPr lang="nl-NL" dirty="0" smtClean="0"/>
              <a:t> dead</a:t>
            </a:r>
          </a:p>
          <a:p>
            <a:r>
              <a:rPr lang="nl-NL" dirty="0" err="1" smtClean="0"/>
              <a:t>Therefore</a:t>
            </a:r>
            <a:r>
              <a:rPr lang="nl-NL" dirty="0" smtClean="0"/>
              <a:t>: right specialist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EAB2A-0BE1-4766-A4AB-5A55DDBF25F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43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02000" y="916360"/>
            <a:ext cx="9128075" cy="2090737"/>
          </a:xfrm>
        </p:spPr>
        <p:txBody>
          <a:bodyPr/>
          <a:lstStyle/>
          <a:p>
            <a:r>
              <a:rPr lang="nl-NL" dirty="0" err="1"/>
              <a:t>Patient</a:t>
            </a:r>
            <a:r>
              <a:rPr lang="nl-NL" dirty="0"/>
              <a:t> Safety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685976" y="3868688"/>
            <a:ext cx="9102725" cy="2492375"/>
          </a:xfrm>
        </p:spPr>
        <p:txBody>
          <a:bodyPr/>
          <a:lstStyle/>
          <a:p>
            <a:r>
              <a:rPr lang="nl-NL" sz="7200" b="1" dirty="0" err="1" smtClean="0"/>
              <a:t>Harmonisation</a:t>
            </a:r>
            <a:endParaRPr lang="nl-NL" sz="7200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6F7CA3-BCF8-4BEC-A76F-135FD79A58C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9115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85975" y="180975"/>
            <a:ext cx="9504437" cy="3182938"/>
          </a:xfrm>
        </p:spPr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 smtClean="0"/>
              <a:t>should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harmonised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1760" y="3076600"/>
            <a:ext cx="11430000" cy="5904656"/>
          </a:xfrm>
        </p:spPr>
        <p:txBody>
          <a:bodyPr/>
          <a:lstStyle/>
          <a:p>
            <a:r>
              <a:rPr lang="nl-NL" sz="4400" dirty="0" err="1" smtClean="0"/>
              <a:t>Laboratory</a:t>
            </a:r>
            <a:r>
              <a:rPr lang="nl-NL" sz="4400" dirty="0" smtClean="0"/>
              <a:t> </a:t>
            </a:r>
            <a:r>
              <a:rPr lang="nl-NL" sz="4400" dirty="0" err="1" smtClean="0"/>
              <a:t>investigation</a:t>
            </a:r>
            <a:r>
              <a:rPr lang="nl-NL" sz="4400" dirty="0" smtClean="0"/>
              <a:t> </a:t>
            </a:r>
            <a:r>
              <a:rPr lang="nl-NL" sz="4400" dirty="0" err="1" smtClean="0"/>
              <a:t>and</a:t>
            </a:r>
            <a:r>
              <a:rPr lang="nl-NL" sz="4400" dirty="0" smtClean="0"/>
              <a:t> analysis</a:t>
            </a:r>
          </a:p>
          <a:p>
            <a:r>
              <a:rPr lang="nl-NL" sz="4400" dirty="0" err="1" smtClean="0"/>
              <a:t>Laboratory</a:t>
            </a:r>
            <a:r>
              <a:rPr lang="nl-NL" sz="4400" dirty="0" smtClean="0"/>
              <a:t> data transfer (e-lab </a:t>
            </a:r>
            <a:r>
              <a:rPr lang="nl-NL" sz="4400" dirty="0" err="1" smtClean="0"/>
              <a:t>communication</a:t>
            </a:r>
            <a:r>
              <a:rPr lang="nl-NL" sz="4400" dirty="0" smtClean="0"/>
              <a:t>)</a:t>
            </a:r>
          </a:p>
          <a:p>
            <a:r>
              <a:rPr lang="nl-NL" sz="4400" dirty="0" err="1" smtClean="0"/>
              <a:t>Laboratory</a:t>
            </a:r>
            <a:r>
              <a:rPr lang="nl-NL" sz="4400" dirty="0" smtClean="0"/>
              <a:t> data </a:t>
            </a:r>
            <a:r>
              <a:rPr lang="nl-NL" sz="4400" dirty="0" err="1" smtClean="0"/>
              <a:t>interpretation</a:t>
            </a:r>
            <a:endParaRPr lang="nl-NL" sz="4400" dirty="0" smtClean="0"/>
          </a:p>
          <a:p>
            <a:pPr marL="0" indent="0" algn="ctr">
              <a:buNone/>
            </a:pPr>
            <a:r>
              <a:rPr lang="nl-NL" sz="4800" dirty="0" err="1" smtClean="0"/>
              <a:t>Therefore</a:t>
            </a:r>
            <a:endParaRPr lang="nl-NL" sz="4800" dirty="0" smtClean="0"/>
          </a:p>
          <a:p>
            <a:pPr>
              <a:buFont typeface="Arial" pitchFamily="34" charset="0"/>
              <a:buChar char="•"/>
            </a:pPr>
            <a:r>
              <a:rPr lang="nl-NL" sz="4800" dirty="0" smtClean="0"/>
              <a:t>Specialist </a:t>
            </a:r>
            <a:r>
              <a:rPr lang="nl-NL" sz="4800" dirty="0" err="1" smtClean="0"/>
              <a:t>Laboratory</a:t>
            </a:r>
            <a:r>
              <a:rPr lang="nl-NL" sz="4800" dirty="0" smtClean="0"/>
              <a:t> </a:t>
            </a:r>
            <a:r>
              <a:rPr lang="nl-NL" sz="4800" dirty="0" err="1" smtClean="0"/>
              <a:t>Medicine</a:t>
            </a:r>
            <a:endParaRPr lang="nl-NL" sz="4800" dirty="0" smtClean="0"/>
          </a:p>
          <a:p>
            <a:pPr marL="0" indent="0" algn="ctr">
              <a:buNone/>
            </a:pPr>
            <a:endParaRPr lang="nl-NL" sz="48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2275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 err="1" smtClean="0"/>
              <a:t>Patient</a:t>
            </a:r>
            <a:r>
              <a:rPr lang="nl-NL" sz="4400" dirty="0" smtClean="0"/>
              <a:t> </a:t>
            </a:r>
            <a:r>
              <a:rPr lang="nl-NL" sz="4400" dirty="0" err="1" smtClean="0"/>
              <a:t>expectation</a:t>
            </a:r>
            <a:r>
              <a:rPr lang="nl-NL" sz="4400" dirty="0" smtClean="0"/>
              <a:t/>
            </a:r>
            <a:br>
              <a:rPr lang="nl-NL" sz="4400" dirty="0" smtClean="0"/>
            </a:br>
            <a:r>
              <a:rPr lang="nl-NL" sz="4400" dirty="0" err="1" smtClean="0"/>
              <a:t>Laboratory</a:t>
            </a:r>
            <a:r>
              <a:rPr lang="nl-NL" sz="4400" dirty="0" smtClean="0"/>
              <a:t> </a:t>
            </a:r>
            <a:r>
              <a:rPr lang="nl-NL" sz="4400" dirty="0" err="1" smtClean="0"/>
              <a:t>investigation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b="1" dirty="0" err="1" smtClean="0"/>
              <a:t>Quality</a:t>
            </a:r>
            <a:endParaRPr lang="nl-NL" sz="4400" b="1" dirty="0" smtClean="0"/>
          </a:p>
          <a:p>
            <a:pPr lvl="1"/>
            <a:r>
              <a:rPr lang="nl-NL" dirty="0" smtClean="0"/>
              <a:t>Right </a:t>
            </a:r>
            <a:r>
              <a:rPr lang="nl-NL" dirty="0" err="1" smtClean="0"/>
              <a:t>result</a:t>
            </a:r>
            <a:endParaRPr lang="nl-NL" dirty="0" smtClean="0"/>
          </a:p>
          <a:p>
            <a:pPr lvl="1"/>
            <a:r>
              <a:rPr lang="nl-NL" dirty="0" smtClean="0"/>
              <a:t>Right time</a:t>
            </a:r>
          </a:p>
          <a:p>
            <a:pPr lvl="1"/>
            <a:r>
              <a:rPr lang="nl-NL" dirty="0" err="1" smtClean="0"/>
              <a:t>Rightly</a:t>
            </a:r>
            <a:r>
              <a:rPr lang="nl-NL" dirty="0" smtClean="0"/>
              <a:t> taken sample</a:t>
            </a:r>
            <a:endParaRPr lang="nl-NL" dirty="0"/>
          </a:p>
          <a:p>
            <a:pPr lvl="1"/>
            <a:r>
              <a:rPr lang="nl-NL" dirty="0"/>
              <a:t>R</a:t>
            </a:r>
            <a:r>
              <a:rPr lang="nl-NL" dirty="0" smtClean="0"/>
              <a:t>ight </a:t>
            </a:r>
            <a:r>
              <a:rPr lang="nl-NL" dirty="0" err="1" smtClean="0"/>
              <a:t>calibration</a:t>
            </a:r>
            <a:r>
              <a:rPr lang="nl-NL" dirty="0" smtClean="0"/>
              <a:t> or </a:t>
            </a:r>
            <a:r>
              <a:rPr lang="nl-NL" dirty="0" err="1" smtClean="0"/>
              <a:t>harmonisation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045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 err="1" smtClean="0"/>
              <a:t>Patient</a:t>
            </a:r>
            <a:r>
              <a:rPr lang="nl-NL" sz="4400" dirty="0" smtClean="0"/>
              <a:t> </a:t>
            </a:r>
            <a:r>
              <a:rPr lang="nl-NL" sz="4400" dirty="0" err="1" smtClean="0"/>
              <a:t>expectation</a:t>
            </a:r>
            <a:r>
              <a:rPr lang="nl-NL" sz="4400" dirty="0" smtClean="0"/>
              <a:t/>
            </a:r>
            <a:br>
              <a:rPr lang="nl-NL" sz="4400" dirty="0" smtClean="0"/>
            </a:br>
            <a:r>
              <a:rPr lang="nl-NL" sz="4400" dirty="0" err="1" smtClean="0"/>
              <a:t>Laboratory</a:t>
            </a:r>
            <a:r>
              <a:rPr lang="nl-NL" sz="4400" dirty="0" smtClean="0"/>
              <a:t> data transfer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b="1" dirty="0" err="1" smtClean="0"/>
              <a:t>Quality</a:t>
            </a:r>
            <a:endParaRPr lang="nl-NL" sz="4400" b="1" dirty="0" smtClean="0"/>
          </a:p>
          <a:p>
            <a:pPr lvl="1"/>
            <a:r>
              <a:rPr lang="nl-NL" dirty="0" smtClean="0"/>
              <a:t>Right </a:t>
            </a:r>
            <a:r>
              <a:rPr lang="nl-NL" dirty="0" err="1" smtClean="0"/>
              <a:t>result</a:t>
            </a:r>
            <a:endParaRPr lang="nl-NL" dirty="0" smtClean="0"/>
          </a:p>
          <a:p>
            <a:pPr lvl="1"/>
            <a:r>
              <a:rPr lang="nl-NL" dirty="0" smtClean="0"/>
              <a:t>Right time</a:t>
            </a:r>
          </a:p>
          <a:p>
            <a:pPr lvl="1"/>
            <a:r>
              <a:rPr lang="nl-NL" dirty="0" smtClean="0"/>
              <a:t>Right units</a:t>
            </a:r>
          </a:p>
          <a:p>
            <a:pPr lvl="1"/>
            <a:r>
              <a:rPr lang="nl-NL" dirty="0" smtClean="0"/>
              <a:t>Right </a:t>
            </a:r>
            <a:r>
              <a:rPr lang="nl-NL" dirty="0" err="1" smtClean="0"/>
              <a:t>calibration</a:t>
            </a:r>
            <a:r>
              <a:rPr lang="nl-NL" dirty="0" smtClean="0"/>
              <a:t> or </a:t>
            </a:r>
            <a:r>
              <a:rPr lang="nl-NL" dirty="0" err="1" smtClean="0"/>
              <a:t>harmonisation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7955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 err="1" smtClean="0"/>
              <a:t>Patient</a:t>
            </a:r>
            <a:r>
              <a:rPr lang="nl-NL" sz="4400" dirty="0" smtClean="0"/>
              <a:t> </a:t>
            </a:r>
            <a:r>
              <a:rPr lang="nl-NL" sz="4400" dirty="0" err="1" smtClean="0"/>
              <a:t>expectation</a:t>
            </a:r>
            <a:r>
              <a:rPr lang="nl-NL" sz="4400" dirty="0" smtClean="0"/>
              <a:t/>
            </a:r>
            <a:br>
              <a:rPr lang="nl-NL" sz="4400" dirty="0" smtClean="0"/>
            </a:br>
            <a:r>
              <a:rPr lang="nl-NL" sz="4400" dirty="0" err="1" smtClean="0"/>
              <a:t>Laboratory</a:t>
            </a:r>
            <a:r>
              <a:rPr lang="nl-NL" sz="4400" dirty="0" smtClean="0"/>
              <a:t> data </a:t>
            </a:r>
            <a:r>
              <a:rPr lang="nl-NL" sz="4400" dirty="0" err="1" smtClean="0"/>
              <a:t>interpretation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b="1" dirty="0" err="1" smtClean="0"/>
              <a:t>Quality</a:t>
            </a:r>
            <a:endParaRPr lang="nl-NL" sz="4400" b="1" dirty="0" smtClean="0"/>
          </a:p>
          <a:p>
            <a:pPr lvl="1"/>
            <a:r>
              <a:rPr lang="nl-NL" dirty="0" smtClean="0"/>
              <a:t>Right </a:t>
            </a:r>
            <a:r>
              <a:rPr lang="nl-NL" dirty="0" err="1" smtClean="0"/>
              <a:t>interpretation</a:t>
            </a:r>
            <a:endParaRPr lang="nl-NL" dirty="0" smtClean="0"/>
          </a:p>
          <a:p>
            <a:pPr lvl="1"/>
            <a:r>
              <a:rPr lang="nl-NL" dirty="0" smtClean="0"/>
              <a:t>Right consult </a:t>
            </a:r>
          </a:p>
          <a:p>
            <a:pPr lvl="1"/>
            <a:r>
              <a:rPr lang="nl-NL" dirty="0" smtClean="0"/>
              <a:t>Right time (24/7)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7077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57984" y="1924472"/>
            <a:ext cx="9459416" cy="2448271"/>
          </a:xfrm>
        </p:spPr>
        <p:txBody>
          <a:bodyPr/>
          <a:lstStyle/>
          <a:p>
            <a:r>
              <a:rPr lang="nl-NL" dirty="0" err="1" smtClean="0"/>
              <a:t>Patient</a:t>
            </a:r>
            <a:r>
              <a:rPr lang="nl-NL" dirty="0" smtClean="0"/>
              <a:t> </a:t>
            </a:r>
            <a:r>
              <a:rPr lang="nl-NL" dirty="0" err="1" smtClean="0"/>
              <a:t>expectation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8000" b="1" dirty="0" err="1"/>
              <a:t>Harmonisation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87400" y="5308600"/>
            <a:ext cx="11430000" cy="3528640"/>
          </a:xfrm>
        </p:spPr>
        <p:txBody>
          <a:bodyPr/>
          <a:lstStyle/>
          <a:p>
            <a:r>
              <a:rPr lang="nl-NL" sz="6000" b="1" dirty="0" smtClean="0"/>
              <a:t>Same </a:t>
            </a:r>
            <a:r>
              <a:rPr lang="nl-NL" sz="6000" b="1" dirty="0" err="1" smtClean="0"/>
              <a:t>result</a:t>
            </a:r>
            <a:r>
              <a:rPr lang="nl-NL" sz="6000" b="1" dirty="0" smtClean="0"/>
              <a:t>, </a:t>
            </a:r>
            <a:r>
              <a:rPr lang="nl-NL" sz="6000" b="1" dirty="0" err="1" smtClean="0"/>
              <a:t>same</a:t>
            </a:r>
            <a:r>
              <a:rPr lang="nl-NL" sz="6000" b="1" dirty="0" smtClean="0"/>
              <a:t> </a:t>
            </a:r>
            <a:r>
              <a:rPr lang="nl-NL" sz="6000" b="1" dirty="0" err="1" smtClean="0"/>
              <a:t>interpretation</a:t>
            </a:r>
            <a:r>
              <a:rPr lang="nl-NL" sz="6000" b="1" dirty="0" smtClean="0"/>
              <a:t>, </a:t>
            </a:r>
            <a:r>
              <a:rPr lang="nl-NL" sz="6000" b="1" dirty="0" err="1" smtClean="0"/>
              <a:t>same</a:t>
            </a:r>
            <a:r>
              <a:rPr lang="nl-NL" sz="6000" b="1" dirty="0" smtClean="0"/>
              <a:t> consult </a:t>
            </a:r>
            <a:r>
              <a:rPr lang="nl-NL" sz="6000" b="1" dirty="0" err="1" smtClean="0"/>
              <a:t>everywhere</a:t>
            </a:r>
            <a:r>
              <a:rPr lang="nl-NL" sz="6000" b="1" dirty="0" smtClean="0"/>
              <a:t> </a:t>
            </a:r>
          </a:p>
          <a:p>
            <a:endParaRPr lang="nl-NL" sz="6600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EAB2A-0BE1-4766-A4AB-5A55DDBF25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6314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57984" y="1924472"/>
            <a:ext cx="9459416" cy="2448271"/>
          </a:xfrm>
        </p:spPr>
        <p:txBody>
          <a:bodyPr/>
          <a:lstStyle/>
          <a:p>
            <a:r>
              <a:rPr lang="nl-NL" dirty="0" err="1" smtClean="0"/>
              <a:t>Patient</a:t>
            </a:r>
            <a:r>
              <a:rPr lang="nl-NL" dirty="0" smtClean="0"/>
              <a:t> </a:t>
            </a:r>
            <a:r>
              <a:rPr lang="nl-NL" dirty="0" err="1" smtClean="0"/>
              <a:t>expectation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err="1" smtClean="0"/>
              <a:t>safety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87400" y="5308600"/>
            <a:ext cx="11430000" cy="3528640"/>
          </a:xfrm>
        </p:spPr>
        <p:txBody>
          <a:bodyPr/>
          <a:lstStyle/>
          <a:p>
            <a:r>
              <a:rPr lang="nl-NL" sz="6000" b="1" dirty="0" err="1" smtClean="0"/>
              <a:t>Harmonised</a:t>
            </a:r>
            <a:r>
              <a:rPr lang="nl-NL" sz="6000" b="1" dirty="0" smtClean="0"/>
              <a:t> </a:t>
            </a:r>
          </a:p>
          <a:p>
            <a:r>
              <a:rPr lang="nl-NL" sz="6000" b="1" dirty="0" smtClean="0"/>
              <a:t>European specialist in </a:t>
            </a:r>
            <a:r>
              <a:rPr lang="nl-NL" sz="6000" b="1" dirty="0" err="1" smtClean="0"/>
              <a:t>laboratory</a:t>
            </a:r>
            <a:r>
              <a:rPr lang="nl-NL" sz="6000" b="1" dirty="0" smtClean="0"/>
              <a:t> </a:t>
            </a:r>
            <a:r>
              <a:rPr lang="nl-NL" sz="6000" b="1" dirty="0" err="1" smtClean="0"/>
              <a:t>medicine</a:t>
            </a:r>
            <a:endParaRPr lang="nl-NL" sz="6000" b="1" dirty="0" smtClean="0"/>
          </a:p>
          <a:p>
            <a:endParaRPr lang="nl-NL" sz="6600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EAB2A-0BE1-4766-A4AB-5A55DDBF25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1417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757984" y="988368"/>
            <a:ext cx="9704139" cy="7200800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z="8800" dirty="0" smtClean="0"/>
              <a:t>The Development</a:t>
            </a:r>
            <a:br>
              <a:rPr lang="en-US" sz="8800" dirty="0" smtClean="0"/>
            </a:br>
            <a:r>
              <a:rPr lang="en-US" sz="8800" dirty="0" smtClean="0"/>
              <a:t>of </a:t>
            </a:r>
            <a:br>
              <a:rPr lang="en-US" sz="8800" dirty="0" smtClean="0"/>
            </a:br>
            <a:r>
              <a:rPr lang="en-US" sz="8800" dirty="0" smtClean="0"/>
              <a:t>Common Training</a:t>
            </a:r>
            <a:br>
              <a:rPr lang="en-US" sz="8800" dirty="0" smtClean="0"/>
            </a:br>
            <a:r>
              <a:rPr lang="en-US" sz="8800" dirty="0"/>
              <a:t/>
            </a:r>
            <a:br>
              <a:rPr lang="en-US" sz="8800" dirty="0"/>
            </a:br>
            <a:r>
              <a:rPr lang="en-US" sz="8800" dirty="0" err="1" smtClean="0"/>
              <a:t>Harmonisation</a:t>
            </a:r>
            <a:endParaRPr lang="en-US" sz="8800" dirty="0" smtClean="0"/>
          </a:p>
        </p:txBody>
      </p:sp>
      <p:sp>
        <p:nvSpPr>
          <p:cNvPr id="3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EF670B-A3BF-40A6-9D8D-E4F75C0A7E06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27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Common Training?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dirty="0" err="1" smtClean="0"/>
              <a:t>Cardiologist</a:t>
            </a:r>
            <a:r>
              <a:rPr lang="nl-NL" sz="4400" dirty="0" smtClean="0"/>
              <a:t> ≠ </a:t>
            </a:r>
            <a:r>
              <a:rPr lang="nl-NL" sz="4400" dirty="0" err="1" smtClean="0"/>
              <a:t>Cardiologist</a:t>
            </a:r>
            <a:endParaRPr lang="nl-NL" sz="4400" dirty="0" smtClean="0"/>
          </a:p>
          <a:p>
            <a:r>
              <a:rPr lang="nl-NL" sz="4400" dirty="0" err="1" smtClean="0"/>
              <a:t>Urologist</a:t>
            </a:r>
            <a:r>
              <a:rPr lang="nl-NL" sz="4400" dirty="0" smtClean="0"/>
              <a:t> ≠ </a:t>
            </a:r>
            <a:r>
              <a:rPr lang="nl-NL" sz="4400" dirty="0" err="1"/>
              <a:t>U</a:t>
            </a:r>
            <a:r>
              <a:rPr lang="nl-NL" sz="4400" dirty="0" err="1" smtClean="0"/>
              <a:t>rologist</a:t>
            </a:r>
            <a:endParaRPr lang="nl-NL" sz="4400" dirty="0" smtClean="0"/>
          </a:p>
          <a:p>
            <a:endParaRPr lang="nl-NL" sz="4400" dirty="0" smtClean="0"/>
          </a:p>
          <a:p>
            <a:r>
              <a:rPr lang="nl-NL" sz="4400" dirty="0" err="1" smtClean="0"/>
              <a:t>Clinical</a:t>
            </a:r>
            <a:r>
              <a:rPr lang="nl-NL" sz="4400" dirty="0" smtClean="0"/>
              <a:t> </a:t>
            </a:r>
            <a:r>
              <a:rPr lang="nl-NL" sz="4400" dirty="0" err="1" smtClean="0"/>
              <a:t>biochemist</a:t>
            </a:r>
            <a:r>
              <a:rPr lang="nl-NL" sz="4400" dirty="0" smtClean="0"/>
              <a:t> ≠ </a:t>
            </a:r>
            <a:r>
              <a:rPr lang="nl-NL" sz="4400" dirty="0" err="1" smtClean="0"/>
              <a:t>Clinical</a:t>
            </a:r>
            <a:r>
              <a:rPr lang="nl-NL" sz="4400" dirty="0" smtClean="0"/>
              <a:t> </a:t>
            </a:r>
            <a:r>
              <a:rPr lang="nl-NL" sz="4400" dirty="0" err="1" smtClean="0"/>
              <a:t>Biologist</a:t>
            </a:r>
            <a:r>
              <a:rPr lang="nl-NL" sz="4400" dirty="0" smtClean="0"/>
              <a:t> ≠ </a:t>
            </a:r>
            <a:r>
              <a:rPr lang="nl-NL" sz="4400" dirty="0" err="1" smtClean="0"/>
              <a:t>Clinical</a:t>
            </a:r>
            <a:r>
              <a:rPr lang="nl-NL" sz="4400" dirty="0" smtClean="0"/>
              <a:t> </a:t>
            </a:r>
            <a:r>
              <a:rPr lang="nl-NL" sz="4400" dirty="0" err="1" smtClean="0"/>
              <a:t>chemist</a:t>
            </a:r>
            <a:r>
              <a:rPr lang="nl-NL" sz="4400" dirty="0"/>
              <a:t> </a:t>
            </a:r>
            <a:r>
              <a:rPr lang="nl-NL" sz="4400" dirty="0" smtClean="0"/>
              <a:t>≠ </a:t>
            </a:r>
            <a:r>
              <a:rPr lang="nl-NL" sz="4400" dirty="0" err="1" smtClean="0"/>
              <a:t>Biological</a:t>
            </a:r>
            <a:r>
              <a:rPr lang="nl-NL" sz="4400" dirty="0" smtClean="0"/>
              <a:t> </a:t>
            </a:r>
            <a:r>
              <a:rPr lang="nl-NL" sz="4400" dirty="0" err="1" smtClean="0"/>
              <a:t>Chemist</a:t>
            </a:r>
            <a:endParaRPr lang="nl-NL" sz="4400" dirty="0"/>
          </a:p>
          <a:p>
            <a:pPr marL="0" indent="0">
              <a:buNone/>
            </a:pPr>
            <a:endParaRPr lang="nl-NL" sz="4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EAB2A-0BE1-4766-A4AB-5A55DDBF25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64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CD59D-1DE5-4A07-B95E-72E53EE9A0CB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901950" y="196850"/>
            <a:ext cx="8662988" cy="2016125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z="6600" dirty="0" smtClean="0"/>
              <a:t>Harmonization is needed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984" y="2428528"/>
            <a:ext cx="8597253" cy="632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453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CD59D-1DE5-4A07-B95E-72E53EE9A0CB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901950" y="196850"/>
            <a:ext cx="8662988" cy="2016125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z="6600" dirty="0" smtClean="0"/>
              <a:t>Harmonization is needed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153" y="2368966"/>
            <a:ext cx="5400600" cy="606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832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A535FA-448A-4362-A3CC-F44AEE01B51A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dirty="0" smtClean="0"/>
              <a:t>Harmony in music</a:t>
            </a:r>
          </a:p>
        </p:txBody>
      </p:sp>
      <p:pic>
        <p:nvPicPr>
          <p:cNvPr id="6148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3581400"/>
            <a:ext cx="492918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351213"/>
            <a:ext cx="35972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17625" y="484188"/>
            <a:ext cx="11055350" cy="2090737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dirty="0" smtClean="0"/>
              <a:t>Harmonization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41363" y="3797300"/>
            <a:ext cx="11664950" cy="4967288"/>
          </a:xfrm>
        </p:spPr>
        <p:txBody>
          <a:bodyPr lIns="91383" tIns="45690" rIns="50724" bIns="45690"/>
          <a:lstStyle/>
          <a:p>
            <a:pPr eaLnBrk="1" hangingPunct="1"/>
            <a:r>
              <a:rPr lang="en-US" dirty="0" smtClean="0"/>
              <a:t>The </a:t>
            </a:r>
            <a:r>
              <a:rPr lang="en-US" dirty="0" smtClean="0"/>
              <a:t>right road, the right fruit, the </a:t>
            </a:r>
            <a:r>
              <a:rPr lang="en-US" dirty="0" smtClean="0"/>
              <a:t>good music for</a:t>
            </a:r>
          </a:p>
          <a:p>
            <a:pPr eaLnBrk="1" hangingPunct="1"/>
            <a:r>
              <a:rPr lang="en-US" dirty="0" smtClean="0"/>
              <a:t>Specialists in Laboratory Medicine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Directive Recognition Professional Qualifications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94AB59-7D09-4B3E-8506-68A89F28EF8D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2685976" y="412304"/>
            <a:ext cx="9975230" cy="3456384"/>
          </a:xfrm>
        </p:spPr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</a:t>
            </a:r>
            <a:r>
              <a:rPr lang="nl-NL" dirty="0" err="1" smtClean="0"/>
              <a:t>Harmonisation</a:t>
            </a:r>
            <a:r>
              <a:rPr lang="nl-NL" dirty="0" smtClean="0"/>
              <a:t>?</a:t>
            </a:r>
            <a:br>
              <a:rPr lang="nl-NL" dirty="0" smtClean="0"/>
            </a:br>
            <a:r>
              <a:rPr lang="nl-NL" dirty="0" err="1" smtClean="0"/>
              <a:t>Why</a:t>
            </a:r>
            <a:r>
              <a:rPr lang="nl-NL" dirty="0" smtClean="0"/>
              <a:t> Common Training?</a:t>
            </a:r>
            <a:endParaRPr lang="nl-NL" dirty="0"/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</p:nvPr>
        </p:nvSpPr>
        <p:spPr>
          <a:xfrm>
            <a:off x="1893888" y="5092824"/>
            <a:ext cx="9102725" cy="2492375"/>
          </a:xfrm>
        </p:spPr>
        <p:txBody>
          <a:bodyPr/>
          <a:lstStyle/>
          <a:p>
            <a:r>
              <a:rPr lang="nl-NL" sz="7800" dirty="0">
                <a:solidFill>
                  <a:srgbClr val="1F5B5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Baskerville" charset="0"/>
              </a:rPr>
              <a:t>For</a:t>
            </a:r>
          </a:p>
          <a:p>
            <a:r>
              <a:rPr lang="nl-NL" sz="7800" dirty="0" err="1" smtClean="0">
                <a:solidFill>
                  <a:srgbClr val="1F5B5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Baskerville" charset="0"/>
              </a:rPr>
              <a:t>Patient</a:t>
            </a:r>
            <a:r>
              <a:rPr lang="nl-NL" sz="7800" dirty="0" smtClean="0">
                <a:solidFill>
                  <a:srgbClr val="1F5B5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Baskerville" charset="0"/>
              </a:rPr>
              <a:t> </a:t>
            </a:r>
            <a:r>
              <a:rPr lang="nl-NL" sz="7800" dirty="0" err="1" smtClean="0">
                <a:solidFill>
                  <a:srgbClr val="1F5B5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Baskerville" charset="0"/>
              </a:rPr>
              <a:t>safety</a:t>
            </a:r>
            <a:r>
              <a:rPr lang="nl-NL" sz="7800" dirty="0" smtClean="0">
                <a:solidFill>
                  <a:srgbClr val="1F5B5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Baskerville" charset="0"/>
              </a:rPr>
              <a:t>!</a:t>
            </a:r>
            <a:endParaRPr lang="nl-NL" sz="7800" dirty="0">
              <a:solidFill>
                <a:srgbClr val="1F5B5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  <a:sym typeface="Baskerville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EAB2A-0BE1-4766-A4AB-5A55DDBF25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0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29792" y="2255653"/>
            <a:ext cx="11055350" cy="5688632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z="7300" dirty="0" smtClean="0"/>
              <a:t>The EC4 European Register</a:t>
            </a:r>
            <a:r>
              <a:rPr lang="en-US" sz="7300" dirty="0"/>
              <a:t> </a:t>
            </a:r>
            <a:r>
              <a:rPr lang="en-US" sz="7300" dirty="0" smtClean="0"/>
              <a:t>of </a:t>
            </a:r>
            <a:br>
              <a:rPr lang="en-US" sz="7300" dirty="0" smtClean="0"/>
            </a:br>
            <a:r>
              <a:rPr lang="en-US" sz="7300" dirty="0" smtClean="0"/>
              <a:t>Specialists in Laboratory Medicine</a:t>
            </a:r>
          </a:p>
        </p:txBody>
      </p:sp>
      <p:sp>
        <p:nvSpPr>
          <p:cNvPr id="3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EF670B-A3BF-40A6-9D8D-E4F75C0A7E06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2050" name="Picture 2" descr="C:\Users\rjansen\AppData\Local\Temp\2\XPgrpwise\50522287skzl_aznpo10017377341137BA1\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8" y="268287"/>
            <a:ext cx="2026345" cy="201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138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sz="4800" dirty="0" smtClean="0"/>
              <a:t>European Register of Specialists in Laboratory </a:t>
            </a:r>
            <a:r>
              <a:rPr lang="nl-NL" sz="4800" dirty="0" err="1" smtClean="0"/>
              <a:t>Medicine</a:t>
            </a:r>
            <a:endParaRPr lang="nl-NL" sz="4800" dirty="0" smtClean="0"/>
          </a:p>
        </p:txBody>
      </p:sp>
      <p:sp>
        <p:nvSpPr>
          <p:cNvPr id="8195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Directive on Recognition of Professional Qualifications 2005/35/EC (DG Market): common training</a:t>
            </a:r>
          </a:p>
          <a:p>
            <a:pPr eaLnBrk="1" hangingPunct="1"/>
            <a:r>
              <a:rPr lang="en-US" smtClean="0"/>
              <a:t>Quality standard for our profession</a:t>
            </a:r>
            <a:endParaRPr lang="nl-NL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FB142-7C2C-4D7C-BE8F-C3E173BBA212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sz="4800" dirty="0" smtClean="0"/>
              <a:t>European Register of </a:t>
            </a:r>
            <a:r>
              <a:rPr lang="nl-NL" sz="4800" dirty="0" err="1" smtClean="0"/>
              <a:t>Specialists</a:t>
            </a:r>
            <a:r>
              <a:rPr lang="nl-NL" sz="4800" dirty="0" smtClean="0"/>
              <a:t> in </a:t>
            </a:r>
            <a:r>
              <a:rPr lang="nl-NL" sz="4800" dirty="0" err="1" smtClean="0"/>
              <a:t>Laboratory</a:t>
            </a:r>
            <a:r>
              <a:rPr lang="nl-NL" sz="4800" dirty="0" smtClean="0"/>
              <a:t> </a:t>
            </a:r>
            <a:r>
              <a:rPr lang="nl-NL" sz="4800" dirty="0" err="1" smtClean="0"/>
              <a:t>Medicine</a:t>
            </a:r>
            <a:endParaRPr lang="nl-NL" sz="4800" dirty="0" smtClean="0"/>
          </a:p>
        </p:txBody>
      </p:sp>
      <p:sp>
        <p:nvSpPr>
          <p:cNvPr id="9219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Kept by Foundation EC4</a:t>
            </a:r>
          </a:p>
          <a:p>
            <a:pPr eaLnBrk="1" hangingPunct="1"/>
            <a:r>
              <a:rPr lang="en-US" smtClean="0"/>
              <a:t>Foundation Board</a:t>
            </a:r>
          </a:p>
          <a:p>
            <a:pPr eaLnBrk="1" hangingPunct="1"/>
            <a:r>
              <a:rPr lang="en-US" smtClean="0"/>
              <a:t>Board of Governors </a:t>
            </a:r>
          </a:p>
          <a:p>
            <a:pPr lvl="1" eaLnBrk="1" hangingPunct="1"/>
            <a:r>
              <a:rPr lang="en-US" sz="2400" smtClean="0"/>
              <a:t>National representatives of EFLM related national societies </a:t>
            </a:r>
          </a:p>
          <a:p>
            <a:pPr eaLnBrk="1" hangingPunct="1"/>
            <a:r>
              <a:rPr lang="en-US" smtClean="0"/>
              <a:t>Registration Commission</a:t>
            </a:r>
          </a:p>
          <a:p>
            <a:pPr lvl="1" eaLnBrk="1" hangingPunct="1"/>
            <a:r>
              <a:rPr lang="nl-NL" sz="2400" smtClean="0"/>
              <a:t>National representatives of NLMRC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8B391A-9269-40DC-A289-21D02041FD71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613968" y="484312"/>
            <a:ext cx="9891464" cy="1782911"/>
          </a:xfrm>
        </p:spPr>
        <p:txBody>
          <a:bodyPr/>
          <a:lstStyle/>
          <a:p>
            <a:pPr eaLnBrk="1" hangingPunct="1">
              <a:defRPr/>
            </a:pPr>
            <a:r>
              <a:rPr lang="nl-NL" sz="4800" dirty="0" smtClean="0"/>
              <a:t>European Register of </a:t>
            </a:r>
            <a:r>
              <a:rPr lang="nl-NL" sz="4800" dirty="0" err="1" smtClean="0"/>
              <a:t>Specialists</a:t>
            </a:r>
            <a:r>
              <a:rPr lang="nl-NL" sz="4800" dirty="0" smtClean="0"/>
              <a:t> in </a:t>
            </a:r>
            <a:r>
              <a:rPr lang="nl-NL" sz="4800" dirty="0" err="1" smtClean="0"/>
              <a:t>Laboratory</a:t>
            </a:r>
            <a:r>
              <a:rPr lang="nl-NL" sz="4800" dirty="0" smtClean="0"/>
              <a:t> </a:t>
            </a:r>
            <a:r>
              <a:rPr lang="nl-NL" sz="4800" dirty="0" err="1" smtClean="0"/>
              <a:t>Medicine</a:t>
            </a:r>
            <a:endParaRPr lang="nl-NL" sz="4800" dirty="0" smtClean="0"/>
          </a:p>
        </p:txBody>
      </p:sp>
      <p:sp>
        <p:nvSpPr>
          <p:cNvPr id="10243" name="Tijdelijke aanduiding voor inhoud 5"/>
          <p:cNvSpPr>
            <a:spLocks noGrp="1"/>
          </p:cNvSpPr>
          <p:nvPr>
            <p:ph idx="1"/>
          </p:nvPr>
        </p:nvSpPr>
        <p:spPr>
          <a:xfrm>
            <a:off x="813768" y="2716560"/>
            <a:ext cx="11430000" cy="5976664"/>
          </a:xfrm>
        </p:spPr>
        <p:txBody>
          <a:bodyPr/>
          <a:lstStyle/>
          <a:p>
            <a:pPr marL="685800" indent="-685800" algn="l" eaLnBrk="1" hangingPunct="1">
              <a:buFont typeface="Arial" pitchFamily="34" charset="0"/>
              <a:buChar char="•"/>
            </a:pPr>
            <a:r>
              <a:rPr lang="en-US" dirty="0" smtClean="0"/>
              <a:t>European Syllabus (to be revised)</a:t>
            </a:r>
          </a:p>
          <a:p>
            <a:pPr marL="685800" indent="-685800" algn="l" eaLnBrk="1" hangingPunct="1">
              <a:buFont typeface="Arial" pitchFamily="34" charset="0"/>
              <a:buChar char="•"/>
            </a:pPr>
            <a:r>
              <a:rPr lang="en-US" dirty="0" smtClean="0"/>
              <a:t>Code of Conduct</a:t>
            </a:r>
          </a:p>
          <a:p>
            <a:pPr marL="685800" indent="-685800" algn="l" eaLnBrk="1" hangingPunct="1">
              <a:buFont typeface="Arial" pitchFamily="34" charset="0"/>
              <a:buChar char="•"/>
            </a:pPr>
            <a:r>
              <a:rPr lang="en-US" dirty="0" smtClean="0"/>
              <a:t>Guide to the Register</a:t>
            </a:r>
          </a:p>
          <a:p>
            <a:pPr marL="685800" indent="-685800" algn="l" eaLnBrk="1" hangingPunct="1">
              <a:buFont typeface="Arial" pitchFamily="34" charset="0"/>
              <a:buChar char="•"/>
            </a:pPr>
            <a:r>
              <a:rPr lang="en-US" dirty="0" smtClean="0"/>
              <a:t>Equivalence of Standards of National Register(s)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1DCA7B-0A8D-4B61-AE83-F6F68B23D361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685976" y="340296"/>
            <a:ext cx="9936485" cy="3182938"/>
          </a:xfrm>
        </p:spPr>
        <p:txBody>
          <a:bodyPr/>
          <a:lstStyle/>
          <a:p>
            <a:pPr eaLnBrk="1" hangingPunct="1">
              <a:defRPr/>
            </a:pPr>
            <a:r>
              <a:rPr lang="en-GB" sz="4800" dirty="0" smtClean="0"/>
              <a:t>Applicants</a:t>
            </a:r>
            <a:r>
              <a:rPr lang="nl-NL" sz="4800" dirty="0" smtClean="0"/>
              <a:t> </a:t>
            </a:r>
            <a:r>
              <a:rPr lang="en-GB" sz="4800" dirty="0" smtClean="0"/>
              <a:t>to</a:t>
            </a:r>
            <a:r>
              <a:rPr lang="nl-NL" sz="4800" dirty="0" smtClean="0"/>
              <a:t> the European Register of </a:t>
            </a:r>
            <a:r>
              <a:rPr lang="nl-NL" sz="4800" dirty="0" err="1" smtClean="0"/>
              <a:t>Specialists</a:t>
            </a:r>
            <a:r>
              <a:rPr lang="nl-NL" sz="4800" dirty="0" smtClean="0"/>
              <a:t> in </a:t>
            </a:r>
            <a:r>
              <a:rPr lang="nl-NL" sz="4800" dirty="0" err="1" smtClean="0"/>
              <a:t>Laboratory</a:t>
            </a:r>
            <a:r>
              <a:rPr lang="nl-NL" sz="4800" dirty="0" smtClean="0"/>
              <a:t> </a:t>
            </a:r>
            <a:r>
              <a:rPr lang="nl-NL" sz="4800" dirty="0" err="1" smtClean="0"/>
              <a:t>Medicine</a:t>
            </a:r>
            <a:endParaRPr lang="nl-NL" sz="4800" dirty="0" smtClean="0"/>
          </a:p>
        </p:txBody>
      </p:sp>
      <p:sp>
        <p:nvSpPr>
          <p:cNvPr id="10243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Member of national Register of EU member state</a:t>
            </a:r>
          </a:p>
          <a:p>
            <a:pPr eaLnBrk="1" hangingPunct="1"/>
            <a:r>
              <a:rPr lang="en-US" dirty="0" smtClean="0"/>
              <a:t>National Register granted Equivalence of Standards</a:t>
            </a:r>
          </a:p>
          <a:p>
            <a:pPr eaLnBrk="1" hangingPunct="1"/>
            <a:r>
              <a:rPr lang="en-US" dirty="0" smtClean="0"/>
              <a:t>Fulfill criteria of Guide to the Register 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1DCA7B-0A8D-4B61-AE83-F6F68B23D361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721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757984" y="268288"/>
            <a:ext cx="9937750" cy="3182938"/>
          </a:xfrm>
        </p:spPr>
        <p:txBody>
          <a:bodyPr/>
          <a:lstStyle/>
          <a:p>
            <a:pPr eaLnBrk="1" hangingPunct="1">
              <a:defRPr/>
            </a:pPr>
            <a:r>
              <a:rPr lang="nl-NL" sz="4800" dirty="0" err="1" smtClean="0"/>
              <a:t>Applicants</a:t>
            </a:r>
            <a:r>
              <a:rPr lang="nl-NL" sz="4800" dirty="0" smtClean="0"/>
              <a:t> </a:t>
            </a:r>
            <a:r>
              <a:rPr lang="nl-NL" sz="4800" dirty="0" err="1" smtClean="0"/>
              <a:t>to</a:t>
            </a:r>
            <a:r>
              <a:rPr lang="nl-NL" sz="4800" dirty="0" smtClean="0"/>
              <a:t> the European Register of </a:t>
            </a:r>
            <a:r>
              <a:rPr lang="nl-NL" sz="4800" dirty="0" err="1" smtClean="0"/>
              <a:t>Specialists</a:t>
            </a:r>
            <a:r>
              <a:rPr lang="nl-NL" sz="4800" dirty="0" smtClean="0"/>
              <a:t> in </a:t>
            </a:r>
            <a:r>
              <a:rPr lang="nl-NL" sz="4800" dirty="0" err="1" smtClean="0"/>
              <a:t>Laboratory</a:t>
            </a:r>
            <a:r>
              <a:rPr lang="nl-NL" sz="4800" dirty="0" smtClean="0"/>
              <a:t> </a:t>
            </a:r>
            <a:r>
              <a:rPr lang="nl-NL" sz="4800" dirty="0" err="1" smtClean="0"/>
              <a:t>Medicine</a:t>
            </a:r>
            <a:endParaRPr lang="nl-NL" sz="4800" dirty="0" smtClean="0"/>
          </a:p>
        </p:txBody>
      </p:sp>
      <p:sp>
        <p:nvSpPr>
          <p:cNvPr id="10243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Medical education</a:t>
            </a:r>
          </a:p>
          <a:p>
            <a:pPr eaLnBrk="1" hangingPunct="1"/>
            <a:r>
              <a:rPr lang="en-US" dirty="0" smtClean="0"/>
              <a:t>Pharmaceutical (</a:t>
            </a:r>
            <a:r>
              <a:rPr lang="en-US" dirty="0" err="1" smtClean="0"/>
              <a:t>biologiste</a:t>
            </a:r>
            <a:r>
              <a:rPr lang="en-US" dirty="0" smtClean="0"/>
              <a:t>) education</a:t>
            </a:r>
          </a:p>
          <a:p>
            <a:pPr eaLnBrk="1" hangingPunct="1"/>
            <a:r>
              <a:rPr lang="en-US" dirty="0" smtClean="0"/>
              <a:t>Scientific education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 smtClean="0"/>
              <a:t>Harmonised</a:t>
            </a:r>
            <a:r>
              <a:rPr lang="en-US" dirty="0" smtClean="0"/>
              <a:t> specialist training?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1DCA7B-0A8D-4B61-AE83-F6F68B23D361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33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3928" y="340297"/>
            <a:ext cx="10277872" cy="3024336"/>
          </a:xfrm>
        </p:spPr>
        <p:txBody>
          <a:bodyPr/>
          <a:lstStyle/>
          <a:p>
            <a:r>
              <a:rPr lang="nl-NL" sz="6600" dirty="0" smtClean="0"/>
              <a:t>European Register of </a:t>
            </a:r>
            <a:r>
              <a:rPr lang="nl-NL" sz="6600" dirty="0" err="1" smtClean="0"/>
              <a:t>Specialists</a:t>
            </a:r>
            <a:r>
              <a:rPr lang="nl-NL" sz="6600" dirty="0" smtClean="0"/>
              <a:t> in </a:t>
            </a:r>
            <a:r>
              <a:rPr lang="nl-NL" sz="6600" dirty="0" err="1" smtClean="0"/>
              <a:t>Laboratory</a:t>
            </a:r>
            <a:r>
              <a:rPr lang="nl-NL" sz="6600" dirty="0" smtClean="0"/>
              <a:t> </a:t>
            </a:r>
            <a:r>
              <a:rPr lang="nl-NL" sz="6600" dirty="0" err="1" smtClean="0"/>
              <a:t>Medicine</a:t>
            </a:r>
            <a:endParaRPr lang="nl-NL" sz="6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3768" y="3436640"/>
            <a:ext cx="11593288" cy="5400600"/>
          </a:xfrm>
        </p:spPr>
        <p:txBody>
          <a:bodyPr/>
          <a:lstStyle/>
          <a:p>
            <a:pPr marL="685800" indent="-685800" algn="l">
              <a:buFont typeface="Arial" pitchFamily="34" charset="0"/>
              <a:buChar char="•"/>
            </a:pPr>
            <a:r>
              <a:rPr lang="nl-NL" dirty="0" err="1" smtClean="0"/>
              <a:t>Registration</a:t>
            </a:r>
            <a:endParaRPr lang="nl-NL" dirty="0" smtClean="0"/>
          </a:p>
          <a:p>
            <a:pPr marL="685800" indent="-685800" algn="l">
              <a:buFont typeface="Arial" pitchFamily="34" charset="0"/>
              <a:buChar char="•"/>
            </a:pPr>
            <a:r>
              <a:rPr lang="nl-NL" dirty="0" smtClean="0"/>
              <a:t>Re-</a:t>
            </a:r>
            <a:r>
              <a:rPr lang="nl-NL" dirty="0" err="1" smtClean="0"/>
              <a:t>registration</a:t>
            </a:r>
            <a:r>
              <a:rPr lang="nl-NL" dirty="0" smtClean="0"/>
              <a:t> (CPD, re-</a:t>
            </a:r>
            <a:r>
              <a:rPr lang="nl-NL" dirty="0" err="1" smtClean="0"/>
              <a:t>registration</a:t>
            </a:r>
            <a:r>
              <a:rPr lang="nl-NL" dirty="0" smtClean="0"/>
              <a:t> in </a:t>
            </a:r>
            <a:r>
              <a:rPr lang="nl-NL" dirty="0" err="1" smtClean="0"/>
              <a:t>national</a:t>
            </a:r>
            <a:r>
              <a:rPr lang="nl-NL" dirty="0" smtClean="0"/>
              <a:t> register)</a:t>
            </a:r>
          </a:p>
          <a:p>
            <a:pPr marL="685800" indent="-685800" algn="l">
              <a:buFont typeface="Arial" pitchFamily="34" charset="0"/>
              <a:buChar char="•"/>
            </a:pPr>
            <a:r>
              <a:rPr lang="nl-NL" dirty="0" smtClean="0"/>
              <a:t>Automatic </a:t>
            </a:r>
            <a:r>
              <a:rPr lang="nl-NL" dirty="0" err="1" smtClean="0"/>
              <a:t>registration</a:t>
            </a:r>
            <a:endParaRPr lang="nl-NL" dirty="0" smtClean="0"/>
          </a:p>
          <a:p>
            <a:pPr marL="685800" indent="-685800" algn="l">
              <a:buFont typeface="Arial" pitchFamily="34" charset="0"/>
              <a:buChar char="•"/>
            </a:pPr>
            <a:r>
              <a:rPr lang="nl-NL" dirty="0" err="1" smtClean="0"/>
              <a:t>Equivalence</a:t>
            </a:r>
            <a:r>
              <a:rPr lang="nl-NL" dirty="0" smtClean="0"/>
              <a:t> of Standards </a:t>
            </a:r>
            <a:r>
              <a:rPr lang="nl-NL" dirty="0" err="1" smtClean="0"/>
              <a:t>revised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09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7EC9DC-D32C-4AE0-A6A6-6EFA970937EB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19460" name="Rectangle 2"/>
          <p:cNvSpPr>
            <a:spLocks/>
          </p:cNvSpPr>
          <p:nvPr/>
        </p:nvSpPr>
        <p:spPr bwMode="auto">
          <a:xfrm>
            <a:off x="598488" y="8924925"/>
            <a:ext cx="1943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sz="1400">
                <a:latin typeface="Hoefler Text" charset="0"/>
                <a:sym typeface="Hoefler Text" charset="0"/>
              </a:rPr>
              <a:t>Rob Jansen November 9th 2011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mtClean="0"/>
              <a:t>Level of training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00" y="2415734"/>
            <a:ext cx="11167964" cy="616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541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72F3A7-7778-49DB-9E4E-D3B59D035CC8}" type="slidenum">
              <a:rPr lang="en-US"/>
              <a:pPr>
                <a:defRPr/>
              </a:pPr>
              <a:t>25</a:t>
            </a:fld>
            <a:endParaRPr lang="en-US"/>
          </a:p>
        </p:txBody>
      </p:sp>
      <p:pic>
        <p:nvPicPr>
          <p:cNvPr id="2048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412750"/>
            <a:ext cx="142875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2252663" y="180975"/>
            <a:ext cx="9937750" cy="2607593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z="7200" dirty="0" smtClean="0"/>
              <a:t>Level of training requirements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41363" y="2788568"/>
            <a:ext cx="11430000" cy="6264696"/>
          </a:xfrm>
        </p:spPr>
        <p:txBody>
          <a:bodyPr lIns="91383" tIns="45690" rIns="0" bIns="45690"/>
          <a:lstStyle/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a total duration of education plus training of ten years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a minimum duration of academic education including a masters degree in medicine, pharmacy or science, of four years plus one year academic development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flexibility in the additional academic development year consisting of academic education, a PhD, year of scientific research resulting in published peer reviewed article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a minimum duration of training of four years plus one year additional experience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registration in the appropriate national register if it exists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  <a:p>
            <a:pPr marL="1068387" indent="-342900" eaLnBrk="1" hangingPunct="1">
              <a:lnSpc>
                <a:spcPct val="80000"/>
              </a:lnSpc>
              <a:buFont typeface="Arial" pitchFamily="34" charset="0"/>
              <a:buChar char="•"/>
              <a:tabLst>
                <a:tab pos="493713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flexibility in the additional experience year consisting of extra academic education, a PhD, work experience, extra training years, courses, traineeships</a:t>
            </a:r>
            <a:endParaRPr lang="en-US" sz="2800" dirty="0" smtClean="0">
              <a:solidFill>
                <a:srgbClr val="000000"/>
              </a:solidFill>
              <a:latin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8DD68E-F17C-4DC1-B21A-E8C2E7529040}" type="slidenum">
              <a:rPr lang="en-US"/>
              <a:pPr>
                <a:defRPr/>
              </a:pPr>
              <a:t>26</a:t>
            </a:fld>
            <a:endParaRPr lang="en-US"/>
          </a:p>
        </p:txBody>
      </p:sp>
      <p:pic>
        <p:nvPicPr>
          <p:cNvPr id="2150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338138"/>
            <a:ext cx="14303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2"/>
          <p:cNvSpPr>
            <a:spLocks/>
          </p:cNvSpPr>
          <p:nvPr/>
        </p:nvSpPr>
        <p:spPr bwMode="auto">
          <a:xfrm>
            <a:off x="598488" y="8924925"/>
            <a:ext cx="1943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sz="1400">
                <a:latin typeface="Hoefler Text" charset="0"/>
                <a:sym typeface="Hoefler Text" charset="0"/>
              </a:rPr>
              <a:t>Rob Jansen November 9th 2011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smtClean="0"/>
              <a:t>Training content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08" y="2529880"/>
            <a:ext cx="11015470" cy="609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3928" y="556321"/>
            <a:ext cx="10133856" cy="3024336"/>
          </a:xfrm>
        </p:spPr>
        <p:txBody>
          <a:bodyPr/>
          <a:lstStyle/>
          <a:p>
            <a:r>
              <a:rPr lang="nl-NL" sz="6600" dirty="0" smtClean="0"/>
              <a:t>European Register of </a:t>
            </a:r>
            <a:r>
              <a:rPr lang="nl-NL" sz="6600" dirty="0" err="1" smtClean="0"/>
              <a:t>Specialists</a:t>
            </a:r>
            <a:r>
              <a:rPr lang="nl-NL" sz="6600" dirty="0" smtClean="0"/>
              <a:t> in </a:t>
            </a:r>
            <a:r>
              <a:rPr lang="nl-NL" sz="6600" dirty="0" err="1" smtClean="0"/>
              <a:t>Laboratory</a:t>
            </a:r>
            <a:r>
              <a:rPr lang="nl-NL" sz="6600" dirty="0" smtClean="0"/>
              <a:t> </a:t>
            </a:r>
            <a:r>
              <a:rPr lang="nl-NL" sz="6600" dirty="0" err="1" smtClean="0"/>
              <a:t>Medicine</a:t>
            </a:r>
            <a:endParaRPr lang="nl-NL" sz="6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1760" y="3652664"/>
            <a:ext cx="11430000" cy="5400600"/>
          </a:xfrm>
        </p:spPr>
        <p:txBody>
          <a:bodyPr/>
          <a:lstStyle/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nl-NL" sz="3600" dirty="0" smtClean="0"/>
              <a:t>European Standard </a:t>
            </a:r>
            <a:r>
              <a:rPr lang="nl-NL" sz="3600" dirty="0" err="1" smtClean="0"/>
              <a:t>for</a:t>
            </a:r>
            <a:r>
              <a:rPr lang="nl-NL" sz="3600" dirty="0" smtClean="0"/>
              <a:t> professional </a:t>
            </a:r>
            <a:r>
              <a:rPr lang="nl-NL" sz="3600" dirty="0" err="1" smtClean="0"/>
              <a:t>qualifications</a:t>
            </a:r>
            <a:endParaRPr lang="nl-NL" sz="3600" dirty="0" smtClean="0"/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nl-NL" sz="3600" dirty="0" err="1" smtClean="0"/>
              <a:t>Co-operation</a:t>
            </a:r>
            <a:r>
              <a:rPr lang="nl-NL" sz="3600" dirty="0" smtClean="0"/>
              <a:t> </a:t>
            </a:r>
            <a:r>
              <a:rPr lang="nl-NL" sz="3600" dirty="0" err="1" smtClean="0"/>
              <a:t>with</a:t>
            </a:r>
            <a:r>
              <a:rPr lang="nl-NL" sz="3600" dirty="0" smtClean="0"/>
              <a:t> UEMS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nl-NL" sz="3600" dirty="0" smtClean="0"/>
              <a:t>Basis </a:t>
            </a:r>
            <a:r>
              <a:rPr lang="nl-NL" sz="3600" dirty="0" err="1" smtClean="0"/>
              <a:t>for</a:t>
            </a:r>
            <a:r>
              <a:rPr lang="nl-NL" sz="3600" dirty="0" smtClean="0"/>
              <a:t> Common Training system of EC Directive on </a:t>
            </a:r>
            <a:r>
              <a:rPr lang="nl-NL" sz="3600" dirty="0" err="1" smtClean="0"/>
              <a:t>Recognition</a:t>
            </a:r>
            <a:r>
              <a:rPr lang="nl-NL" sz="3600" dirty="0" smtClean="0"/>
              <a:t> of Professional </a:t>
            </a:r>
            <a:r>
              <a:rPr lang="nl-NL" sz="3600" dirty="0" err="1" smtClean="0"/>
              <a:t>Qualifications</a:t>
            </a:r>
            <a:r>
              <a:rPr lang="nl-NL" sz="3600" dirty="0" smtClean="0"/>
              <a:t>?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nl-NL" sz="3600" dirty="0" smtClean="0"/>
              <a:t>Name of </a:t>
            </a:r>
            <a:r>
              <a:rPr lang="nl-NL" sz="3600" dirty="0" err="1" smtClean="0"/>
              <a:t>Profession</a:t>
            </a:r>
            <a:r>
              <a:rPr lang="nl-NL" sz="3600" dirty="0" smtClean="0"/>
              <a:t> </a:t>
            </a:r>
            <a:r>
              <a:rPr lang="nl-NL" sz="3600" dirty="0" err="1" smtClean="0"/>
              <a:t>same</a:t>
            </a:r>
            <a:r>
              <a:rPr lang="nl-NL" sz="3600" dirty="0" smtClean="0"/>
              <a:t> in </a:t>
            </a:r>
            <a:r>
              <a:rPr lang="nl-NL" sz="3600" dirty="0" err="1" smtClean="0"/>
              <a:t>all</a:t>
            </a:r>
            <a:r>
              <a:rPr lang="nl-NL" sz="3600" dirty="0" smtClean="0"/>
              <a:t> </a:t>
            </a:r>
            <a:r>
              <a:rPr lang="nl-NL" sz="3600" dirty="0" err="1" smtClean="0"/>
              <a:t>countries</a:t>
            </a:r>
            <a:endParaRPr lang="nl-NL" sz="3600" dirty="0" smtClean="0"/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nl-NL" sz="3600" dirty="0" err="1" smtClean="0"/>
              <a:t>Harmonised</a:t>
            </a:r>
            <a:r>
              <a:rPr lang="nl-NL" sz="3600" dirty="0" smtClean="0"/>
              <a:t> </a:t>
            </a:r>
            <a:r>
              <a:rPr lang="nl-NL" sz="3600" dirty="0" err="1" smtClean="0"/>
              <a:t>requirements</a:t>
            </a:r>
            <a:endParaRPr lang="nl-NL" sz="36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715C-EA3C-4FDC-AA7A-8D18C3AB34F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66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53928" y="504910"/>
            <a:ext cx="10335270" cy="2087478"/>
          </a:xfrm>
        </p:spPr>
        <p:txBody>
          <a:bodyPr lIns="91383" tIns="45690" rIns="50724" bIns="45690"/>
          <a:lstStyle/>
          <a:p>
            <a:pPr eaLnBrk="1" hangingPunct="1">
              <a:defRPr/>
            </a:pPr>
            <a:r>
              <a:rPr lang="en-US" dirty="0" err="1" smtClean="0"/>
              <a:t>Harmonisation</a:t>
            </a:r>
            <a:r>
              <a:rPr lang="en-US" dirty="0" smtClean="0"/>
              <a:t> in Europe</a:t>
            </a:r>
          </a:p>
        </p:txBody>
      </p:sp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D017DC-C09C-4350-9601-4C053EA5B2BF}" type="slidenum">
              <a:rPr lang="en-US"/>
              <a:pPr>
                <a:defRPr/>
              </a:pPr>
              <a:t>28</a:t>
            </a:fld>
            <a:endParaRPr lang="en-US"/>
          </a:p>
        </p:txBody>
      </p:sp>
      <p:pic>
        <p:nvPicPr>
          <p:cNvPr id="2457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338138"/>
            <a:ext cx="14303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2592388"/>
            <a:ext cx="5457825" cy="61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FCC Titel en subtitel">
  <a:themeElements>
    <a:clrScheme name="">
      <a:dk1>
        <a:srgbClr val="595650"/>
      </a:dk1>
      <a:lt1>
        <a:srgbClr val="A6A9A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D0D1D4"/>
      </a:accent3>
      <a:accent4>
        <a:srgbClr val="4B484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FCC Titel en subtitel">
      <a:majorFont>
        <a:latin typeface="Baskerville"/>
        <a:ea typeface=""/>
        <a:cs typeface=""/>
      </a:majorFont>
      <a:minorFont>
        <a:latin typeface="Hoefler Tex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FCC Titel en subtit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FCC Titel en opsomming">
  <a:themeElements>
    <a:clrScheme name="">
      <a:dk1>
        <a:srgbClr val="595650"/>
      </a:dk1>
      <a:lt1>
        <a:srgbClr val="A6A9A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D0D1D4"/>
      </a:accent3>
      <a:accent4>
        <a:srgbClr val="4B484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FCC Titel en opsomming">
      <a:majorFont>
        <a:latin typeface="Baskerville"/>
        <a:ea typeface=""/>
        <a:cs typeface=""/>
      </a:majorFont>
      <a:minorFont>
        <a:latin typeface="Hoefler Tex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FCC Titel en opsom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1212</TotalTime>
  <Pages>0</Pages>
  <Words>546</Words>
  <Characters>0</Characters>
  <Application>Microsoft Office PowerPoint</Application>
  <PresentationFormat>Aangepast</PresentationFormat>
  <Lines>0</Lines>
  <Paragraphs>130</Paragraphs>
  <Slides>28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28</vt:i4>
      </vt:variant>
    </vt:vector>
  </HeadingPairs>
  <TitlesOfParts>
    <vt:vector size="30" baseType="lpstr">
      <vt:lpstr>EFCC Titel en subtitel</vt:lpstr>
      <vt:lpstr>EFCC Titel en opsomming</vt:lpstr>
      <vt:lpstr>Patient Safety</vt:lpstr>
      <vt:lpstr>Why Patient safety</vt:lpstr>
      <vt:lpstr>Patient Safety</vt:lpstr>
      <vt:lpstr>What should be harmonised?</vt:lpstr>
      <vt:lpstr>Patient expectation Laboratory investigation</vt:lpstr>
      <vt:lpstr>Patient expectation Laboratory data transfer</vt:lpstr>
      <vt:lpstr>Patient expectation Laboratory data interpretation</vt:lpstr>
      <vt:lpstr>Patient expectation Harmonisation</vt:lpstr>
      <vt:lpstr>Patient expectation safety</vt:lpstr>
      <vt:lpstr>The Development of  Common Training  Harmonisation</vt:lpstr>
      <vt:lpstr>Why Common Training?</vt:lpstr>
      <vt:lpstr>Harmonization is needed</vt:lpstr>
      <vt:lpstr>Harmonization is needed</vt:lpstr>
      <vt:lpstr>Harmony in music</vt:lpstr>
      <vt:lpstr>Harmonization</vt:lpstr>
      <vt:lpstr>Why Harmonisation? Why Common Training?</vt:lpstr>
      <vt:lpstr>The EC4 European Register of  Specialists in Laboratory Medicine</vt:lpstr>
      <vt:lpstr>European Register of Specialists in Laboratory Medicine</vt:lpstr>
      <vt:lpstr>European Register of Specialists in Laboratory Medicine</vt:lpstr>
      <vt:lpstr>European Register of Specialists in Laboratory Medicine</vt:lpstr>
      <vt:lpstr>Applicants to the European Register of Specialists in Laboratory Medicine</vt:lpstr>
      <vt:lpstr>Applicants to the European Register of Specialists in Laboratory Medicine</vt:lpstr>
      <vt:lpstr>European Register of Specialists in Laboratory Medicine</vt:lpstr>
      <vt:lpstr>Level of training</vt:lpstr>
      <vt:lpstr>Level of training requirements</vt:lpstr>
      <vt:lpstr>Training content</vt:lpstr>
      <vt:lpstr>European Register of Specialists in Laboratory Medicine</vt:lpstr>
      <vt:lpstr>Harmonisation in Europe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Platforms</dc:title>
  <dc:creator>Rob Jansen</dc:creator>
  <cp:lastModifiedBy>Rob Jansen</cp:lastModifiedBy>
  <cp:revision>75</cp:revision>
  <dcterms:modified xsi:type="dcterms:W3CDTF">2013-04-10T12:35:58Z</dcterms:modified>
</cp:coreProperties>
</file>